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5/13/2020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rytas.lt/sportas/startai/2017/08/06/news/paskutinis-100m-begimas-usaino-bolto-atsisveikinimas-sugadintas-2148378/" TargetMode="External"/><Relationship Id="rId2" Type="http://schemas.openxmlformats.org/officeDocument/2006/relationships/hyperlink" Target="https://lt.wikipedia.org/wiki/Usain_Bol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lt-LT" dirty="0">
                <a:solidFill>
                  <a:schemeClr val="tx1"/>
                </a:solidFill>
                <a:latin typeface="Arial" panose="020B0604020202020204" pitchFamily="34" charset="0"/>
                <a:cs typeface="Arial" panose="020B0604020202020204" pitchFamily="34" charset="0"/>
              </a:rPr>
              <a:t>Mano mėgiamiausias sportininkas - </a:t>
            </a:r>
            <a:r>
              <a:rPr lang="lt-LT" dirty="0" smtClean="0">
                <a:solidFill>
                  <a:schemeClr val="tx1"/>
                </a:solidFill>
                <a:latin typeface="Arial" panose="020B0604020202020204" pitchFamily="34" charset="0"/>
                <a:cs typeface="Arial" panose="020B0604020202020204" pitchFamily="34" charset="0"/>
              </a:rPr>
              <a:t>U</a:t>
            </a:r>
            <a:r>
              <a:rPr lang="en-US" dirty="0" err="1" smtClean="0">
                <a:solidFill>
                  <a:schemeClr val="tx1"/>
                </a:solidFill>
                <a:latin typeface="Arial" panose="020B0604020202020204" pitchFamily="34" charset="0"/>
                <a:cs typeface="Arial" panose="020B0604020202020204" pitchFamily="34" charset="0"/>
              </a:rPr>
              <a:t>sainas</a:t>
            </a:r>
            <a:r>
              <a:rPr lang="en-US" dirty="0" smtClean="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Boltas</a:t>
            </a:r>
            <a:r>
              <a:rPr lang="en-US" dirty="0">
                <a:solidFill>
                  <a:schemeClr val="tx1"/>
                </a:solidFill>
                <a:latin typeface="Arial" panose="020B0604020202020204" pitchFamily="34" charset="0"/>
                <a:cs typeface="Arial" panose="020B0604020202020204" pitchFamily="34" charset="0"/>
              </a:rPr>
              <a:t> </a:t>
            </a:r>
            <a:endParaRPr lang="en-US" dirty="0">
              <a:solidFill>
                <a:schemeClr val="tx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9175149" y="5611903"/>
            <a:ext cx="2642544" cy="1139005"/>
          </a:xfrm>
        </p:spPr>
        <p:txBody>
          <a:bodyPr>
            <a:normAutofit lnSpcReduction="10000"/>
          </a:bodyPr>
          <a:lstStyle/>
          <a:p>
            <a:pPr algn="l"/>
            <a:r>
              <a:rPr lang="en-US" dirty="0" smtClean="0">
                <a:solidFill>
                  <a:schemeClr val="tx1"/>
                </a:solidFill>
              </a:rPr>
              <a:t>KTU In</a:t>
            </a:r>
            <a:r>
              <a:rPr lang="lt-LT" dirty="0" smtClean="0">
                <a:solidFill>
                  <a:schemeClr val="tx1"/>
                </a:solidFill>
              </a:rPr>
              <a:t>žinerijos licėjaus</a:t>
            </a:r>
          </a:p>
          <a:p>
            <a:pPr algn="l"/>
            <a:r>
              <a:rPr lang="lt-LT" dirty="0" smtClean="0">
                <a:solidFill>
                  <a:schemeClr val="tx1"/>
                </a:solidFill>
              </a:rPr>
              <a:t>III klasės mokinys</a:t>
            </a:r>
          </a:p>
          <a:p>
            <a:pPr algn="l"/>
            <a:r>
              <a:rPr lang="lt-LT" dirty="0" smtClean="0">
                <a:solidFill>
                  <a:schemeClr val="tx1"/>
                </a:solidFill>
              </a:rPr>
              <a:t>Vytenis kriščiūnas</a:t>
            </a:r>
            <a:endParaRPr lang="en-US" dirty="0">
              <a:solidFill>
                <a:schemeClr val="tx1"/>
              </a:solidFill>
            </a:endParaRPr>
          </a:p>
        </p:txBody>
      </p:sp>
    </p:spTree>
    <p:extLst>
      <p:ext uri="{BB962C8B-B14F-4D97-AF65-F5344CB8AC3E}">
        <p14:creationId xmlns:p14="http://schemas.microsoft.com/office/powerpoint/2010/main" val="26165266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lt-LT" sz="4000" dirty="0" smtClean="0">
                <a:solidFill>
                  <a:schemeClr val="tx1"/>
                </a:solidFill>
                <a:latin typeface="Arial" panose="020B0604020202020204" pitchFamily="34" charset="0"/>
                <a:cs typeface="Arial" panose="020B0604020202020204" pitchFamily="34" charset="0"/>
              </a:rPr>
              <a:t>Šaltiniai</a:t>
            </a:r>
            <a:endParaRPr lang="en-US" sz="4000" dirty="0">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a:buClrTx/>
              <a:buFont typeface="Wingdings" panose="05000000000000000000" pitchFamily="2" charset="2"/>
              <a:buChar char="v"/>
            </a:pPr>
            <a:r>
              <a:rPr lang="lt-LT" dirty="0" smtClean="0">
                <a:solidFill>
                  <a:schemeClr val="tx1"/>
                </a:solidFill>
              </a:rPr>
              <a:t>	</a:t>
            </a:r>
            <a:r>
              <a:rPr lang="en-US" dirty="0">
                <a:solidFill>
                  <a:schemeClr val="tx1"/>
                </a:solidFill>
                <a:hlinkClick r:id="rId2"/>
              </a:rPr>
              <a:t>https://</a:t>
            </a:r>
            <a:r>
              <a:rPr lang="en-US" dirty="0" smtClean="0">
                <a:solidFill>
                  <a:schemeClr val="tx1"/>
                </a:solidFill>
                <a:hlinkClick r:id="rId2"/>
              </a:rPr>
              <a:t>lt.wikipedia.org/wiki/Usain_Bolt</a:t>
            </a:r>
            <a:endParaRPr lang="lt-LT" dirty="0" smtClean="0">
              <a:solidFill>
                <a:schemeClr val="tx1"/>
              </a:solidFill>
            </a:endParaRPr>
          </a:p>
          <a:p>
            <a:pPr>
              <a:buClrTx/>
              <a:buFont typeface="Wingdings" panose="05000000000000000000" pitchFamily="2" charset="2"/>
              <a:buChar char="v"/>
            </a:pPr>
            <a:r>
              <a:rPr lang="lt-LT" dirty="0">
                <a:solidFill>
                  <a:schemeClr val="tx1"/>
                </a:solidFill>
              </a:rPr>
              <a:t>	</a:t>
            </a:r>
            <a:r>
              <a:rPr lang="en-US" dirty="0">
                <a:solidFill>
                  <a:schemeClr val="tx1"/>
                </a:solidFill>
                <a:hlinkClick r:id="rId3"/>
              </a:rPr>
              <a:t>https://www.lrytas.lt/sportas/startai/2017/08/06/news/paskutinis-100m-begimas-usaino-bolto-atsisveikinimas-sugadintas-2148378/</a:t>
            </a:r>
            <a:endParaRPr lang="en-US" dirty="0">
              <a:solidFill>
                <a:schemeClr val="tx1"/>
              </a:solidFill>
            </a:endParaRPr>
          </a:p>
        </p:txBody>
      </p:sp>
      <p:pic>
        <p:nvPicPr>
          <p:cNvPr id="4" name="Picture 3"/>
          <p:cNvPicPr>
            <a:picLocks noChangeAspect="1"/>
          </p:cNvPicPr>
          <p:nvPr/>
        </p:nvPicPr>
        <p:blipFill>
          <a:blip r:embed="rId4"/>
          <a:stretch>
            <a:fillRect/>
          </a:stretch>
        </p:blipFill>
        <p:spPr>
          <a:xfrm>
            <a:off x="5794418" y="3553020"/>
            <a:ext cx="2695575" cy="2381250"/>
          </a:xfrm>
          <a:prstGeom prst="rect">
            <a:avLst/>
          </a:prstGeom>
        </p:spPr>
      </p:pic>
      <p:pic>
        <p:nvPicPr>
          <p:cNvPr id="7" name="Picture 6"/>
          <p:cNvPicPr>
            <a:picLocks noChangeAspect="1"/>
          </p:cNvPicPr>
          <p:nvPr/>
        </p:nvPicPr>
        <p:blipFill>
          <a:blip r:embed="rId5"/>
          <a:stretch>
            <a:fillRect/>
          </a:stretch>
        </p:blipFill>
        <p:spPr>
          <a:xfrm>
            <a:off x="1509356" y="3685855"/>
            <a:ext cx="3664007" cy="2418817"/>
          </a:xfrm>
          <a:prstGeom prst="rect">
            <a:avLst/>
          </a:prstGeom>
        </p:spPr>
      </p:pic>
    </p:spTree>
    <p:extLst>
      <p:ext uri="{BB962C8B-B14F-4D97-AF65-F5344CB8AC3E}">
        <p14:creationId xmlns:p14="http://schemas.microsoft.com/office/powerpoint/2010/main" val="67742708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lt-LT" sz="4000" dirty="0" smtClean="0">
                <a:solidFill>
                  <a:schemeClr val="tx1"/>
                </a:solidFill>
                <a:latin typeface="Arial" panose="020B0604020202020204" pitchFamily="34" charset="0"/>
                <a:cs typeface="Arial" panose="020B0604020202020204" pitchFamily="34" charset="0"/>
              </a:rPr>
              <a:t>Ačiū už dėmesį</a:t>
            </a:r>
            <a:endParaRPr lang="en-US" sz="4000" dirty="0">
              <a:solidFill>
                <a:schemeClr val="tx1"/>
              </a:solidFill>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2578679" y="2096809"/>
            <a:ext cx="5057797" cy="37856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4194034"/>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lt-LT" sz="4000" dirty="0" smtClean="0">
                <a:solidFill>
                  <a:schemeClr val="tx1"/>
                </a:solidFill>
                <a:latin typeface="Arial" panose="020B0604020202020204" pitchFamily="34" charset="0"/>
                <a:cs typeface="Arial" panose="020B0604020202020204" pitchFamily="34" charset="0"/>
              </a:rPr>
              <a:t>Turinys</a:t>
            </a:r>
            <a:endParaRPr lang="en-US" sz="4000" dirty="0">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864027"/>
            <a:ext cx="8596668" cy="3880773"/>
          </a:xfrm>
        </p:spPr>
        <p:txBody>
          <a:bodyPr/>
          <a:lstStyle/>
          <a:p>
            <a:pPr>
              <a:buClrTx/>
              <a:buFont typeface="+mj-lt"/>
              <a:buAutoNum type="arabicPeriod"/>
            </a:pPr>
            <a:r>
              <a:rPr lang="lt-LT" dirty="0" smtClean="0">
                <a:solidFill>
                  <a:schemeClr val="tx1"/>
                </a:solidFill>
                <a:latin typeface="Arial" panose="020B0604020202020204" pitchFamily="34" charset="0"/>
                <a:cs typeface="Arial" panose="020B0604020202020204" pitchFamily="34" charset="0"/>
              </a:rPr>
              <a:t>Trumpai </a:t>
            </a:r>
            <a:r>
              <a:rPr lang="lt-LT" dirty="0">
                <a:solidFill>
                  <a:schemeClr val="tx1"/>
                </a:solidFill>
                <a:latin typeface="Arial" panose="020B0604020202020204" pitchFamily="34" charset="0"/>
                <a:cs typeface="Arial" panose="020B0604020202020204" pitchFamily="34" charset="0"/>
              </a:rPr>
              <a:t>apie sportininką</a:t>
            </a:r>
            <a:endParaRPr lang="en-US" dirty="0">
              <a:solidFill>
                <a:schemeClr val="tx1"/>
              </a:solidFill>
              <a:latin typeface="Arial" panose="020B0604020202020204" pitchFamily="34" charset="0"/>
              <a:cs typeface="Arial" panose="020B0604020202020204" pitchFamily="34" charset="0"/>
            </a:endParaRPr>
          </a:p>
          <a:p>
            <a:pPr>
              <a:buClrTx/>
              <a:buFont typeface="+mj-lt"/>
              <a:buAutoNum type="arabicPeriod"/>
            </a:pPr>
            <a:r>
              <a:rPr lang="lt-LT" dirty="0">
                <a:solidFill>
                  <a:schemeClr val="tx1"/>
                </a:solidFill>
                <a:latin typeface="Arial" panose="020B0604020202020204" pitchFamily="34" charset="0"/>
                <a:cs typeface="Arial" panose="020B0604020202020204" pitchFamily="34" charset="0"/>
              </a:rPr>
              <a:t>Jaunimo pasaulio </a:t>
            </a:r>
            <a:r>
              <a:rPr lang="lt-LT" dirty="0" smtClean="0">
                <a:solidFill>
                  <a:schemeClr val="tx1"/>
                </a:solidFill>
                <a:latin typeface="Arial" panose="020B0604020202020204" pitchFamily="34" charset="0"/>
                <a:cs typeface="Arial" panose="020B0604020202020204" pitchFamily="34" charset="0"/>
              </a:rPr>
              <a:t>čempionas</a:t>
            </a:r>
          </a:p>
          <a:p>
            <a:pPr>
              <a:buClrTx/>
              <a:buFont typeface="+mj-lt"/>
              <a:buAutoNum type="arabicPeriod"/>
            </a:pPr>
            <a:r>
              <a:rPr lang="lt-LT" dirty="0">
                <a:solidFill>
                  <a:schemeClr val="tx1"/>
                </a:solidFill>
                <a:latin typeface="Arial" panose="020B0604020202020204" pitchFamily="34" charset="0"/>
                <a:cs typeface="Arial" panose="020B0604020202020204" pitchFamily="34" charset="0"/>
              </a:rPr>
              <a:t>Laimėjimai 2008 m</a:t>
            </a:r>
            <a:r>
              <a:rPr lang="lt-LT" dirty="0" smtClean="0">
                <a:solidFill>
                  <a:schemeClr val="tx1"/>
                </a:solidFill>
                <a:latin typeface="Arial" panose="020B0604020202020204" pitchFamily="34" charset="0"/>
                <a:cs typeface="Arial" panose="020B0604020202020204" pitchFamily="34" charset="0"/>
              </a:rPr>
              <a:t>.</a:t>
            </a:r>
          </a:p>
          <a:p>
            <a:pPr>
              <a:buClrTx/>
              <a:buFont typeface="+mj-lt"/>
              <a:buAutoNum type="arabicPeriod"/>
            </a:pPr>
            <a:r>
              <a:rPr lang="lt-LT" dirty="0">
                <a:solidFill>
                  <a:schemeClr val="tx1"/>
                </a:solidFill>
                <a:latin typeface="Arial" panose="020B0604020202020204" pitchFamily="34" charset="0"/>
                <a:cs typeface="Arial" panose="020B0604020202020204" pitchFamily="34" charset="0"/>
              </a:rPr>
              <a:t>Laimėjimai 2009 m</a:t>
            </a:r>
            <a:r>
              <a:rPr lang="lt-LT" dirty="0" smtClean="0">
                <a:solidFill>
                  <a:schemeClr val="tx1"/>
                </a:solidFill>
                <a:latin typeface="Arial" panose="020B0604020202020204" pitchFamily="34" charset="0"/>
                <a:cs typeface="Arial" panose="020B0604020202020204" pitchFamily="34" charset="0"/>
              </a:rPr>
              <a:t>.</a:t>
            </a:r>
          </a:p>
          <a:p>
            <a:pPr>
              <a:buClrTx/>
              <a:buFont typeface="+mj-lt"/>
              <a:buAutoNum type="arabicPeriod"/>
            </a:pPr>
            <a:r>
              <a:rPr lang="lt-LT" dirty="0">
                <a:solidFill>
                  <a:schemeClr val="tx1"/>
                </a:solidFill>
                <a:latin typeface="Arial" panose="020B0604020202020204" pitchFamily="34" charset="0"/>
                <a:cs typeface="Arial" panose="020B0604020202020204" pitchFamily="34" charset="0"/>
              </a:rPr>
              <a:t>Paskutinis 100 metrų </a:t>
            </a:r>
            <a:r>
              <a:rPr lang="lt-LT" dirty="0" smtClean="0">
                <a:solidFill>
                  <a:schemeClr val="tx1"/>
                </a:solidFill>
                <a:latin typeface="Arial" panose="020B0604020202020204" pitchFamily="34" charset="0"/>
                <a:cs typeface="Arial" panose="020B0604020202020204" pitchFamily="34" charset="0"/>
              </a:rPr>
              <a:t>bėgimas</a:t>
            </a:r>
          </a:p>
          <a:p>
            <a:pPr>
              <a:buClrTx/>
              <a:buFont typeface="+mj-lt"/>
              <a:buAutoNum type="arabicPeriod"/>
            </a:pPr>
            <a:r>
              <a:rPr lang="lt-LT" dirty="0">
                <a:solidFill>
                  <a:schemeClr val="tx1"/>
                </a:solidFill>
                <a:latin typeface="Arial" panose="020B0604020202020204" pitchFamily="34" charset="0"/>
                <a:cs typeface="Arial" panose="020B0604020202020204" pitchFamily="34" charset="0"/>
              </a:rPr>
              <a:t>Iškovoti aukso </a:t>
            </a:r>
            <a:r>
              <a:rPr lang="lt-LT" dirty="0" smtClean="0">
                <a:solidFill>
                  <a:schemeClr val="tx1"/>
                </a:solidFill>
                <a:latin typeface="Arial" panose="020B0604020202020204" pitchFamily="34" charset="0"/>
                <a:cs typeface="Arial" panose="020B0604020202020204" pitchFamily="34" charset="0"/>
              </a:rPr>
              <a:t>medaliai</a:t>
            </a:r>
          </a:p>
          <a:p>
            <a:pPr>
              <a:buClrTx/>
              <a:buFont typeface="+mj-lt"/>
              <a:buAutoNum type="arabicPeriod"/>
            </a:pPr>
            <a:r>
              <a:rPr lang="lt-LT" dirty="0" smtClean="0">
                <a:solidFill>
                  <a:schemeClr val="tx1"/>
                </a:solidFill>
                <a:latin typeface="Arial" panose="020B0604020202020204" pitchFamily="34" charset="0"/>
                <a:cs typeface="Arial" panose="020B0604020202020204" pitchFamily="34" charset="0"/>
              </a:rPr>
              <a:t>Išvados</a:t>
            </a:r>
          </a:p>
          <a:p>
            <a:pPr>
              <a:buClrTx/>
              <a:buFont typeface="+mj-lt"/>
              <a:buAutoNum type="arabicPeriod"/>
            </a:pPr>
            <a:r>
              <a:rPr lang="lt-LT" dirty="0">
                <a:solidFill>
                  <a:schemeClr val="tx1"/>
                </a:solidFill>
                <a:latin typeface="Arial" panose="020B0604020202020204" pitchFamily="34" charset="0"/>
                <a:cs typeface="Arial" panose="020B0604020202020204" pitchFamily="34" charset="0"/>
              </a:rPr>
              <a:t>Šaltiniai</a:t>
            </a:r>
            <a:br>
              <a:rPr lang="lt-LT" dirty="0">
                <a:solidFill>
                  <a:schemeClr val="tx1"/>
                </a:solidFill>
                <a:latin typeface="Arial" panose="020B0604020202020204" pitchFamily="34" charset="0"/>
                <a:cs typeface="Arial" panose="020B0604020202020204" pitchFamily="34" charset="0"/>
              </a:rPr>
            </a:br>
            <a:r>
              <a:rPr lang="lt-LT" dirty="0">
                <a:solidFill>
                  <a:schemeClr val="tx1"/>
                </a:solidFill>
                <a:latin typeface="Arial" panose="020B0604020202020204" pitchFamily="34" charset="0"/>
                <a:cs typeface="Arial" panose="020B0604020202020204" pitchFamily="34" charset="0"/>
              </a:rPr>
              <a:t/>
            </a:r>
            <a:br>
              <a:rPr lang="lt-LT" dirty="0">
                <a:solidFill>
                  <a:schemeClr val="tx1"/>
                </a:solidFill>
                <a:latin typeface="Arial" panose="020B0604020202020204" pitchFamily="34"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913277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6115"/>
            <a:ext cx="10149016" cy="1538200"/>
          </a:xfrm>
        </p:spPr>
        <p:txBody>
          <a:bodyPr/>
          <a:lstStyle/>
          <a:p>
            <a:pPr marL="0" indent="0" algn="just">
              <a:buNone/>
            </a:pPr>
            <a:r>
              <a:rPr lang="lt-LT" dirty="0"/>
              <a:t>	</a:t>
            </a:r>
            <a:r>
              <a:rPr lang="lt-LT" sz="2000" dirty="0" smtClean="0">
                <a:latin typeface="Arial" panose="020B0604020202020204" pitchFamily="34" charset="0"/>
                <a:cs typeface="Arial" panose="020B0604020202020204" pitchFamily="34" charset="0"/>
              </a:rPr>
              <a:t>U</a:t>
            </a:r>
            <a:r>
              <a:rPr lang="en-US" sz="2000" dirty="0" err="1" smtClean="0">
                <a:latin typeface="Arial" panose="020B0604020202020204" pitchFamily="34" charset="0"/>
                <a:cs typeface="Arial" panose="020B0604020202020204" pitchFamily="34" charset="0"/>
              </a:rPr>
              <a:t>sainas</a:t>
            </a:r>
            <a:r>
              <a:rPr lang="en-US" sz="2000" dirty="0" smtClean="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Boltas</a:t>
            </a:r>
            <a:r>
              <a:rPr lang="lt-LT" sz="2000" dirty="0">
                <a:latin typeface="Arial" panose="020B0604020202020204" pitchFamily="34" charset="0"/>
                <a:cs typeface="Arial" panose="020B0604020202020204" pitchFamily="34" charset="0"/>
              </a:rPr>
              <a:t> (gimė 1986 m. </a:t>
            </a:r>
            <a:r>
              <a:rPr lang="en-US" sz="2000" dirty="0">
                <a:latin typeface="Arial" panose="020B0604020202020204" pitchFamily="34" charset="0"/>
                <a:cs typeface="Arial" panose="020B0604020202020204" pitchFamily="34" charset="0"/>
              </a:rPr>
              <a:t> </a:t>
            </a:r>
            <a:r>
              <a:rPr lang="lt-LT" sz="2000" dirty="0">
                <a:latin typeface="Arial" panose="020B0604020202020204" pitchFamily="34" charset="0"/>
                <a:cs typeface="Arial" panose="020B0604020202020204" pitchFamily="34" charset="0"/>
              </a:rPr>
              <a:t>rugpjūčio</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21 d.</a:t>
            </a:r>
            <a:r>
              <a:rPr lang="lt-LT" sz="2000" dirty="0">
                <a:latin typeface="Arial" panose="020B0604020202020204" pitchFamily="34" charset="0"/>
                <a:cs typeface="Arial" panose="020B0604020202020204" pitchFamily="34" charset="0"/>
              </a:rPr>
              <a:t>)</a:t>
            </a:r>
            <a:r>
              <a:rPr lang="lt-LT" sz="2000" dirty="0">
                <a:latin typeface="Arial" panose="020B0604020202020204" pitchFamily="34" charset="0"/>
                <a:cs typeface="Arial" panose="020B0604020202020204" pitchFamily="34" charset="0"/>
              </a:rPr>
              <a:t> </a:t>
            </a:r>
            <a:r>
              <a:rPr lang="lt-LT" sz="2000" dirty="0" smtClean="0">
                <a:latin typeface="Arial" panose="020B0604020202020204" pitchFamily="34" charset="0"/>
                <a:cs typeface="Arial" panose="020B0604020202020204" pitchFamily="34" charset="0"/>
              </a:rPr>
              <a:t>- buvęs</a:t>
            </a:r>
            <a:r>
              <a:rPr lang="lt-LT" sz="2000" dirty="0">
                <a:latin typeface="Arial" panose="020B0604020202020204" pitchFamily="34" charset="0"/>
                <a:cs typeface="Arial" panose="020B0604020202020204" pitchFamily="34" charset="0"/>
              </a:rPr>
              <a:t> </a:t>
            </a:r>
            <a:r>
              <a:rPr lang="lt-LT" sz="2000" dirty="0">
                <a:latin typeface="Arial" panose="020B0604020202020204" pitchFamily="34" charset="0"/>
                <a:cs typeface="Arial" panose="020B0604020202020204" pitchFamily="34" charset="0"/>
              </a:rPr>
              <a:t>Jamaikos</a:t>
            </a:r>
            <a:r>
              <a:rPr lang="lt-LT" sz="2000" dirty="0">
                <a:latin typeface="Arial" panose="020B0604020202020204" pitchFamily="34" charset="0"/>
                <a:cs typeface="Arial" panose="020B0604020202020204" pitchFamily="34" charset="0"/>
              </a:rPr>
              <a:t> sprinteris, pasaulio rekordininkas ir čempionas. Iš bėgimo pasitraukė 2017 m</a:t>
            </a:r>
            <a:r>
              <a:rPr lang="lt-LT" sz="2000" dirty="0" smtClean="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
        <p:nvSpPr>
          <p:cNvPr id="4" name="TextBox 3"/>
          <p:cNvSpPr txBox="1"/>
          <p:nvPr/>
        </p:nvSpPr>
        <p:spPr>
          <a:xfrm>
            <a:off x="2167467" y="568410"/>
            <a:ext cx="6590270" cy="707886"/>
          </a:xfrm>
          <a:prstGeom prst="rect">
            <a:avLst/>
          </a:prstGeom>
          <a:noFill/>
        </p:spPr>
        <p:txBody>
          <a:bodyPr wrap="square" rtlCol="0">
            <a:spAutoFit/>
          </a:bodyPr>
          <a:lstStyle/>
          <a:p>
            <a:r>
              <a:rPr lang="lt-LT" sz="4000" dirty="0" smtClean="0">
                <a:latin typeface="Arial" panose="020B0604020202020204" pitchFamily="34" charset="0"/>
                <a:cs typeface="Arial" panose="020B0604020202020204" pitchFamily="34" charset="0"/>
              </a:rPr>
              <a:t>Trumpai</a:t>
            </a:r>
            <a:r>
              <a:rPr lang="lt-LT" sz="4000" dirty="0" smtClean="0"/>
              <a:t> apie sportininką</a:t>
            </a:r>
            <a:endParaRPr lang="en-US" sz="4000" dirty="0"/>
          </a:p>
        </p:txBody>
      </p:sp>
      <p:pic>
        <p:nvPicPr>
          <p:cNvPr id="5" name="Picture 4"/>
          <p:cNvPicPr>
            <a:picLocks noChangeAspect="1"/>
          </p:cNvPicPr>
          <p:nvPr/>
        </p:nvPicPr>
        <p:blipFill>
          <a:blip r:embed="rId2"/>
          <a:stretch>
            <a:fillRect/>
          </a:stretch>
        </p:blipFill>
        <p:spPr>
          <a:xfrm>
            <a:off x="2867107" y="2828208"/>
            <a:ext cx="4918564" cy="3473736"/>
          </a:xfrm>
          <a:prstGeom prst="rect">
            <a:avLst/>
          </a:prstGeom>
          <a:ln>
            <a:noFill/>
          </a:ln>
          <a:effectLst>
            <a:softEdge rad="112500"/>
          </a:effectLst>
        </p:spPr>
      </p:pic>
    </p:spTree>
    <p:extLst>
      <p:ext uri="{BB962C8B-B14F-4D97-AF65-F5344CB8AC3E}">
        <p14:creationId xmlns:p14="http://schemas.microsoft.com/office/powerpoint/2010/main" val="948911878"/>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lt-LT" sz="4000" dirty="0" smtClean="0">
                <a:solidFill>
                  <a:schemeClr val="tx1"/>
                </a:solidFill>
                <a:latin typeface="Arial" panose="020B0604020202020204" pitchFamily="34" charset="0"/>
                <a:cs typeface="Arial" panose="020B0604020202020204" pitchFamily="34" charset="0"/>
              </a:rPr>
              <a:t>Jaunimo pasaulio čempionas</a:t>
            </a:r>
            <a:endParaRPr lang="en-US" sz="4000" dirty="0">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8519" y="1660423"/>
            <a:ext cx="8596668" cy="3880773"/>
          </a:xfrm>
        </p:spPr>
        <p:txBody>
          <a:bodyPr/>
          <a:lstStyle/>
          <a:p>
            <a:pPr marL="0" indent="0" algn="just">
              <a:buNone/>
            </a:pPr>
            <a:r>
              <a:rPr lang="lt-LT" dirty="0" smtClean="0"/>
              <a:t>	</a:t>
            </a:r>
            <a:r>
              <a:rPr lang="lt-LT" sz="2000" dirty="0">
                <a:latin typeface="Arial" panose="020B0604020202020204" pitchFamily="34" charset="0"/>
                <a:cs typeface="Arial" panose="020B0604020202020204" pitchFamily="34" charset="0"/>
              </a:rPr>
              <a:t>Usainas Boltas </a:t>
            </a:r>
            <a:r>
              <a:rPr lang="lt-LT" sz="2000" dirty="0" smtClean="0">
                <a:latin typeface="Arial" panose="020B0604020202020204" pitchFamily="34" charset="0"/>
                <a:cs typeface="Arial" panose="020B0604020202020204" pitchFamily="34" charset="0"/>
              </a:rPr>
              <a:t>2002 </a:t>
            </a:r>
            <a:r>
              <a:rPr lang="lt-LT" sz="2000" dirty="0">
                <a:latin typeface="Arial" panose="020B0604020202020204" pitchFamily="34" charset="0"/>
                <a:cs typeface="Arial" panose="020B0604020202020204" pitchFamily="34" charset="0"/>
              </a:rPr>
              <a:t>m</a:t>
            </a:r>
            <a:r>
              <a:rPr lang="lt-LT" sz="2000" dirty="0" smtClean="0">
                <a:latin typeface="Arial" panose="020B0604020202020204" pitchFamily="34" charset="0"/>
                <a:cs typeface="Arial" panose="020B0604020202020204" pitchFamily="34" charset="0"/>
              </a:rPr>
              <a:t>. </a:t>
            </a:r>
            <a:r>
              <a:rPr lang="lt-LT" sz="2000" dirty="0">
                <a:latin typeface="Arial" panose="020B0604020202020204" pitchFamily="34" charset="0"/>
                <a:cs typeface="Arial" panose="020B0604020202020204" pitchFamily="34" charset="0"/>
              </a:rPr>
              <a:t>tapo jaunimo pasaulio čempionu, tapęs jauniausiu čempionu istorijoje. 2004 metais jis pagerino 200 metrų bėgimo rekordą, tai atlikęs per 19,93 sekundes.</a:t>
            </a:r>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897682" y="2677549"/>
            <a:ext cx="2155971" cy="3706473"/>
          </a:xfrm>
          <a:prstGeom prst="rect">
            <a:avLst/>
          </a:prstGeom>
          <a:ln>
            <a:noFill/>
          </a:ln>
          <a:effectLst>
            <a:softEdge rad="112500"/>
          </a:effectLst>
        </p:spPr>
      </p:pic>
    </p:spTree>
    <p:extLst>
      <p:ext uri="{BB962C8B-B14F-4D97-AF65-F5344CB8AC3E}">
        <p14:creationId xmlns:p14="http://schemas.microsoft.com/office/powerpoint/2010/main" val="100213657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5" y="353757"/>
            <a:ext cx="8596668" cy="1320800"/>
          </a:xfrm>
        </p:spPr>
        <p:txBody>
          <a:bodyPr>
            <a:normAutofit/>
          </a:bodyPr>
          <a:lstStyle/>
          <a:p>
            <a:pPr algn="ctr"/>
            <a:r>
              <a:rPr lang="lt-LT" sz="4000" dirty="0">
                <a:solidFill>
                  <a:schemeClr val="tx1"/>
                </a:solidFill>
                <a:latin typeface="Arial" panose="020B0604020202020204" pitchFamily="34" charset="0"/>
                <a:cs typeface="Arial" panose="020B0604020202020204" pitchFamily="34" charset="0"/>
              </a:rPr>
              <a:t>L</a:t>
            </a:r>
            <a:r>
              <a:rPr lang="lt-LT" sz="4000" dirty="0" smtClean="0">
                <a:solidFill>
                  <a:schemeClr val="tx1"/>
                </a:solidFill>
                <a:latin typeface="Arial" panose="020B0604020202020204" pitchFamily="34" charset="0"/>
                <a:cs typeface="Arial" panose="020B0604020202020204" pitchFamily="34" charset="0"/>
              </a:rPr>
              <a:t>aimėjimai 2008 m.</a:t>
            </a:r>
            <a:endParaRPr lang="en-US" sz="4000" dirty="0">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2004" y="1221476"/>
            <a:ext cx="8596668" cy="3880773"/>
          </a:xfrm>
        </p:spPr>
        <p:txBody>
          <a:bodyPr/>
          <a:lstStyle/>
          <a:p>
            <a:pPr marL="0" indent="0" algn="just">
              <a:buNone/>
            </a:pPr>
            <a:r>
              <a:rPr lang="lt-LT" dirty="0" smtClean="0"/>
              <a:t>	</a:t>
            </a:r>
            <a:r>
              <a:rPr lang="lt-LT" sz="2000" dirty="0" smtClean="0"/>
              <a:t>V</a:t>
            </a:r>
            <a:r>
              <a:rPr lang="lt-LT" sz="2000" dirty="0" smtClean="0">
                <a:latin typeface="Arial" panose="020B0604020202020204" pitchFamily="34" charset="0"/>
                <a:cs typeface="Arial" panose="020B0604020202020204" pitchFamily="34" charset="0"/>
              </a:rPr>
              <a:t>asaros </a:t>
            </a:r>
            <a:r>
              <a:rPr lang="lt-LT" sz="2000" dirty="0">
                <a:latin typeface="Arial" panose="020B0604020202020204" pitchFamily="34" charset="0"/>
                <a:cs typeface="Arial" panose="020B0604020202020204" pitchFamily="34" charset="0"/>
              </a:rPr>
              <a:t>olimpinėse žaidynėse pagerino olimpinį ir pasaulio 100 ir 200 metrų bėgimo rekordus. 100 metrų sprinteris nubėgo per 9,69 sekundės, o 200 metrų – 19,30 sekundžių. Toje pačioje olimpiadoje jis kartu su Jamaikos bėgikais triumfavo 4×100 estafetėje įveikdami trasą per 37,10 sekundes ir taip pat pagerindami olimpinius bei pasaulio rekordus. 1984 metais Carl Lewis iš JAV buvo paskutinis asmuo, kuris buvo laimėjęs šias tris rungtis vienerių Žaidynių metu, bet Boltas tapo pirmu asmeniu, kuriam pavyko pagerinti visus tris pasaulio rekordus.</a:t>
            </a:r>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013070" y="3818515"/>
            <a:ext cx="4409221" cy="2842961"/>
          </a:xfrm>
          <a:prstGeom prst="rect">
            <a:avLst/>
          </a:prstGeom>
          <a:ln>
            <a:noFill/>
          </a:ln>
          <a:effectLst>
            <a:softEdge rad="112500"/>
          </a:effectLst>
        </p:spPr>
      </p:pic>
    </p:spTree>
    <p:extLst>
      <p:ext uri="{BB962C8B-B14F-4D97-AF65-F5344CB8AC3E}">
        <p14:creationId xmlns:p14="http://schemas.microsoft.com/office/powerpoint/2010/main" val="3602902423"/>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956" y="275216"/>
            <a:ext cx="8596668" cy="1320800"/>
          </a:xfrm>
        </p:spPr>
        <p:txBody>
          <a:bodyPr>
            <a:normAutofit/>
          </a:bodyPr>
          <a:lstStyle/>
          <a:p>
            <a:pPr algn="ctr"/>
            <a:r>
              <a:rPr lang="lt-LT" sz="4000" dirty="0">
                <a:solidFill>
                  <a:schemeClr val="tx1"/>
                </a:solidFill>
                <a:latin typeface="Arial" panose="020B0604020202020204" pitchFamily="34" charset="0"/>
                <a:cs typeface="Arial" panose="020B0604020202020204" pitchFamily="34" charset="0"/>
              </a:rPr>
              <a:t>Laimėjimai </a:t>
            </a:r>
            <a:r>
              <a:rPr lang="lt-LT" sz="4000" dirty="0" smtClean="0">
                <a:solidFill>
                  <a:schemeClr val="tx1"/>
                </a:solidFill>
                <a:latin typeface="Arial" panose="020B0604020202020204" pitchFamily="34" charset="0"/>
                <a:cs typeface="Arial" panose="020B0604020202020204" pitchFamily="34" charset="0"/>
              </a:rPr>
              <a:t>2009 </a:t>
            </a:r>
            <a:r>
              <a:rPr lang="lt-LT" sz="4000" dirty="0">
                <a:solidFill>
                  <a:schemeClr val="tx1"/>
                </a:solidFill>
                <a:latin typeface="Arial" panose="020B0604020202020204" pitchFamily="34" charset="0"/>
                <a:cs typeface="Arial" panose="020B0604020202020204" pitchFamily="34" charset="0"/>
              </a:rPr>
              <a:t>m.</a:t>
            </a:r>
            <a:endParaRPr lang="en-US" sz="4000" dirty="0"/>
          </a:p>
        </p:txBody>
      </p:sp>
      <p:sp>
        <p:nvSpPr>
          <p:cNvPr id="3" name="Content Placeholder 2"/>
          <p:cNvSpPr>
            <a:spLocks noGrp="1"/>
          </p:cNvSpPr>
          <p:nvPr>
            <p:ph idx="1"/>
          </p:nvPr>
        </p:nvSpPr>
        <p:spPr>
          <a:xfrm>
            <a:off x="594956" y="1098999"/>
            <a:ext cx="7931207" cy="3880773"/>
          </a:xfrm>
        </p:spPr>
        <p:txBody>
          <a:bodyPr/>
          <a:lstStyle/>
          <a:p>
            <a:pPr marL="0" indent="0" algn="just">
              <a:buNone/>
            </a:pPr>
            <a:r>
              <a:rPr lang="lt-LT" dirty="0" smtClean="0"/>
              <a:t>	</a:t>
            </a:r>
            <a:r>
              <a:rPr lang="lt-LT" sz="2000" dirty="0">
                <a:latin typeface="Arial" panose="020B0604020202020204" pitchFamily="34" charset="0"/>
                <a:cs typeface="Arial" panose="020B0604020202020204" pitchFamily="34" charset="0"/>
              </a:rPr>
              <a:t>Mančesteryje pagerino 150 m. bėgimo rekordą, nubėgdamas per 14,35 s. (1983 m. italas Pietro Mennea nubėgo per 14.8 s</a:t>
            </a:r>
            <a:r>
              <a:rPr lang="lt-LT" sz="2000" dirty="0" smtClean="0">
                <a:latin typeface="Arial" panose="020B0604020202020204" pitchFamily="34" charset="0"/>
                <a:cs typeface="Arial" panose="020B0604020202020204" pitchFamily="34" charset="0"/>
              </a:rPr>
              <a:t>.). </a:t>
            </a:r>
          </a:p>
          <a:p>
            <a:pPr marL="0" indent="0" algn="just">
              <a:buNone/>
            </a:pPr>
            <a:r>
              <a:rPr lang="lt-LT" sz="2000" dirty="0" smtClean="0">
                <a:latin typeface="Arial" panose="020B0604020202020204" pitchFamily="34" charset="0"/>
                <a:cs typeface="Arial" panose="020B0604020202020204" pitchFamily="34" charset="0"/>
              </a:rPr>
              <a:t>	Vokietijos </a:t>
            </a:r>
            <a:r>
              <a:rPr lang="lt-LT" sz="2000" dirty="0">
                <a:latin typeface="Arial" panose="020B0604020202020204" pitchFamily="34" charset="0"/>
                <a:cs typeface="Arial" panose="020B0604020202020204" pitchFamily="34" charset="0"/>
              </a:rPr>
              <a:t>sostinėje Berlyne vykusiame pasaulio lengvosios atletikos čempionato 100 m. bėgimo finale užėmė pirmąją vietą ir pagerino pasaulio rekordą nubėgęs per 9,58 s. Šio bėgimo metu Usain Bolt greičio vidurkis buvo 37.58 km/h., o maksimalus greitis 44.72 km/h</a:t>
            </a:r>
            <a:r>
              <a:rPr lang="lt-LT" sz="2000" dirty="0" smtClean="0">
                <a:latin typeface="Arial" panose="020B0604020202020204" pitchFamily="34" charset="0"/>
                <a:cs typeface="Arial" panose="020B0604020202020204" pitchFamily="34" charset="0"/>
              </a:rPr>
              <a:t>. 200 </a:t>
            </a:r>
            <a:r>
              <a:rPr lang="lt-LT" sz="2000" dirty="0">
                <a:latin typeface="Arial" panose="020B0604020202020204" pitchFamily="34" charset="0"/>
                <a:cs typeface="Arial" panose="020B0604020202020204" pitchFamily="34" charset="0"/>
              </a:rPr>
              <a:t>m. bėgimo finale užėmė pirmąją vietą ir pagerino pasaulio rekordą nubėgęs per 19,19 s.</a:t>
            </a:r>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5208145" y="3587577"/>
            <a:ext cx="5163293" cy="3158533"/>
          </a:xfrm>
          <a:prstGeom prst="rect">
            <a:avLst/>
          </a:prstGeom>
          <a:ln>
            <a:noFill/>
          </a:ln>
          <a:effectLst>
            <a:softEdge rad="112500"/>
          </a:effectLst>
        </p:spPr>
      </p:pic>
    </p:spTree>
    <p:extLst>
      <p:ext uri="{BB962C8B-B14F-4D97-AF65-F5344CB8AC3E}">
        <p14:creationId xmlns:p14="http://schemas.microsoft.com/office/powerpoint/2010/main" val="84765608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086" y="510747"/>
            <a:ext cx="8596668" cy="1320800"/>
          </a:xfrm>
        </p:spPr>
        <p:txBody>
          <a:bodyPr>
            <a:noAutofit/>
          </a:bodyPr>
          <a:lstStyle/>
          <a:p>
            <a:pPr algn="ctr"/>
            <a:r>
              <a:rPr lang="lt-LT" sz="4000" dirty="0">
                <a:solidFill>
                  <a:schemeClr val="tx1"/>
                </a:solidFill>
                <a:latin typeface="Arial" panose="020B0604020202020204" pitchFamily="34" charset="0"/>
                <a:cs typeface="Arial" panose="020B0604020202020204" pitchFamily="34" charset="0"/>
              </a:rPr>
              <a:t>Paskutinis 100 </a:t>
            </a:r>
            <a:r>
              <a:rPr lang="lt-LT" sz="4000" dirty="0" smtClean="0">
                <a:solidFill>
                  <a:schemeClr val="tx1"/>
                </a:solidFill>
                <a:latin typeface="Arial" panose="020B0604020202020204" pitchFamily="34" charset="0"/>
                <a:cs typeface="Arial" panose="020B0604020202020204" pitchFamily="34" charset="0"/>
              </a:rPr>
              <a:t>metrų </a:t>
            </a:r>
            <a:r>
              <a:rPr lang="lt-LT" sz="4000" dirty="0">
                <a:solidFill>
                  <a:schemeClr val="tx1"/>
                </a:solidFill>
                <a:latin typeface="Arial" panose="020B0604020202020204" pitchFamily="34" charset="0"/>
                <a:cs typeface="Arial" panose="020B0604020202020204" pitchFamily="34" charset="0"/>
              </a:rPr>
              <a:t>bėgimas</a:t>
            </a:r>
            <a:r>
              <a:rPr lang="lt-LT" sz="4000" dirty="0">
                <a:latin typeface="Arial" panose="020B0604020202020204" pitchFamily="34" charset="0"/>
                <a:cs typeface="Arial" panose="020B0604020202020204" pitchFamily="34" charset="0"/>
              </a:rPr>
              <a:t/>
            </a:r>
            <a:br>
              <a:rPr lang="lt-LT" sz="4000" dirty="0">
                <a:latin typeface="Arial" panose="020B0604020202020204" pitchFamily="34" charset="0"/>
                <a:cs typeface="Arial" panose="020B0604020202020204" pitchFamily="34" charset="0"/>
              </a:rPr>
            </a:br>
            <a:r>
              <a:rPr lang="lt-LT" sz="4000" dirty="0">
                <a:latin typeface="Arial" panose="020B0604020202020204" pitchFamily="34" charset="0"/>
                <a:cs typeface="Arial" panose="020B0604020202020204" pitchFamily="34" charset="0"/>
              </a:rPr>
              <a:t/>
            </a:r>
            <a:br>
              <a:rPr lang="lt-LT" sz="4000" dirty="0">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48064" y="1452607"/>
            <a:ext cx="9793859" cy="3259438"/>
          </a:xfrm>
        </p:spPr>
        <p:txBody>
          <a:bodyPr/>
          <a:lstStyle/>
          <a:p>
            <a:pPr marL="0" indent="0" algn="just">
              <a:buNone/>
            </a:pPr>
            <a:r>
              <a:rPr lang="lt-LT" dirty="0" smtClean="0"/>
              <a:t>	</a:t>
            </a:r>
            <a:r>
              <a:rPr lang="lt-LT" sz="2000" dirty="0">
                <a:latin typeface="Arial" panose="020B0604020202020204" pitchFamily="34" charset="0"/>
                <a:cs typeface="Arial" panose="020B0604020202020204" pitchFamily="34" charset="0"/>
              </a:rPr>
              <a:t>2017 m. Londono pasaulio čempionate </a:t>
            </a:r>
            <a:r>
              <a:rPr lang="lt-LT" sz="2000" dirty="0">
                <a:latin typeface="Arial" panose="020B0604020202020204" pitchFamily="34" charset="0"/>
                <a:cs typeface="Arial" panose="020B0604020202020204" pitchFamily="34" charset="0"/>
              </a:rPr>
              <a:t>j</a:t>
            </a:r>
            <a:r>
              <a:rPr lang="lt-LT" sz="2000" dirty="0">
                <a:latin typeface="Arial" panose="020B0604020202020204" pitchFamily="34" charset="0"/>
                <a:cs typeface="Arial" panose="020B0604020202020204" pitchFamily="34" charset="0"/>
              </a:rPr>
              <a:t>amaikietis </a:t>
            </a:r>
            <a:r>
              <a:rPr lang="lt-LT" sz="2000" dirty="0">
                <a:latin typeface="Arial" panose="020B0604020202020204" pitchFamily="34" charset="0"/>
                <a:cs typeface="Arial" panose="020B0604020202020204" pitchFamily="34" charset="0"/>
              </a:rPr>
              <a:t>paskelbė, kad šios varžybos jam bus paskutinės. O </a:t>
            </a:r>
            <a:r>
              <a:rPr lang="lt-LT" sz="2000" dirty="0">
                <a:latin typeface="Arial" panose="020B0604020202020204" pitchFamily="34" charset="0"/>
                <a:cs typeface="Arial" panose="020B0604020202020204" pitchFamily="34" charset="0"/>
              </a:rPr>
              <a:t>100 m.</a:t>
            </a:r>
            <a:r>
              <a:rPr lang="lt-LT" sz="2000" dirty="0">
                <a:latin typeface="Arial" panose="020B0604020202020204" pitchFamily="34" charset="0"/>
                <a:cs typeface="Arial" panose="020B0604020202020204" pitchFamily="34" charset="0"/>
              </a:rPr>
              <a:t> </a:t>
            </a:r>
            <a:r>
              <a:rPr lang="lt-LT" sz="2000" dirty="0">
                <a:latin typeface="Arial" panose="020B0604020202020204" pitchFamily="34" charset="0"/>
                <a:cs typeface="Arial" panose="020B0604020202020204" pitchFamily="34" charset="0"/>
              </a:rPr>
              <a:t>finalas tapo paskutiniu sprinterio individualiu </a:t>
            </a:r>
            <a:r>
              <a:rPr lang="lt-LT" sz="2000" dirty="0" smtClean="0">
                <a:latin typeface="Arial" panose="020B0604020202020204" pitchFamily="34" charset="0"/>
                <a:cs typeface="Arial" panose="020B0604020202020204" pitchFamily="34" charset="0"/>
              </a:rPr>
              <a:t>bėgimu. Ten </a:t>
            </a:r>
            <a:r>
              <a:rPr lang="en-US" sz="2000" dirty="0" err="1">
                <a:latin typeface="Arial" panose="020B0604020202020204" pitchFamily="34" charset="0"/>
                <a:cs typeface="Arial" panose="020B0604020202020204" pitchFamily="34" charset="0"/>
              </a:rPr>
              <a:t>iškovojo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tik</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bronzos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medalį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ir</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nusileido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dviems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amerikiečiams</a:t>
            </a:r>
            <a:r>
              <a:rPr lang="en-US" sz="2000" dirty="0">
                <a:latin typeface="Arial" panose="020B0604020202020204" pitchFamily="34" charset="0"/>
                <a:cs typeface="Arial" panose="020B0604020202020204" pitchFamily="34" charset="0"/>
              </a:rPr>
              <a:t>. </a:t>
            </a:r>
            <a:r>
              <a:rPr lang="lt-LT" sz="2000" dirty="0">
                <a:latin typeface="Arial" panose="020B0604020202020204" pitchFamily="34" charset="0"/>
                <a:cs typeface="Arial" panose="020B0604020202020204" pitchFamily="34" charset="0"/>
              </a:rPr>
              <a:t>Nors U.Boltas nekartą karjeroje yra varžęsis prieš puikiu startu pasižyminčius sportininkus, jis juos nesunkiai aplenkdavo greitai įsibėgėjęs. Tiesa, šį kartą senosios magijos nebuvo.</a:t>
            </a:r>
            <a:r>
              <a:rPr lang="lt-LT" sz="2000" dirty="0">
                <a:latin typeface="Arial" panose="020B0604020202020204" pitchFamily="34" charset="0"/>
                <a:cs typeface="Arial" panose="020B0604020202020204" pitchFamily="34" charset="0"/>
              </a:rPr>
              <a:t/>
            </a:r>
            <a:br>
              <a:rPr lang="lt-LT" sz="2000" dirty="0">
                <a:latin typeface="Arial" panose="020B0604020202020204" pitchFamily="34" charset="0"/>
                <a:cs typeface="Arial" panose="020B0604020202020204" pitchFamily="34" charset="0"/>
              </a:rPr>
            </a:br>
            <a:r>
              <a:rPr lang="lt-LT" sz="2000" dirty="0">
                <a:latin typeface="Arial" panose="020B0604020202020204" pitchFamily="34" charset="0"/>
                <a:cs typeface="Arial" panose="020B0604020202020204" pitchFamily="34" charset="0"/>
              </a:rPr>
              <a:t/>
            </a:r>
            <a:br>
              <a:rPr lang="lt-LT"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629437" y="3174679"/>
            <a:ext cx="5196509" cy="3322812"/>
          </a:xfrm>
          <a:prstGeom prst="rect">
            <a:avLst/>
          </a:prstGeom>
          <a:ln>
            <a:noFill/>
          </a:ln>
          <a:effectLst>
            <a:softEdge rad="112500"/>
          </a:effectLst>
        </p:spPr>
      </p:pic>
    </p:spTree>
    <p:extLst>
      <p:ext uri="{BB962C8B-B14F-4D97-AF65-F5344CB8AC3E}">
        <p14:creationId xmlns:p14="http://schemas.microsoft.com/office/powerpoint/2010/main" val="14425774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853" y="757881"/>
            <a:ext cx="8596668" cy="1320800"/>
          </a:xfrm>
        </p:spPr>
        <p:txBody>
          <a:bodyPr>
            <a:normAutofit/>
          </a:bodyPr>
          <a:lstStyle/>
          <a:p>
            <a:pPr algn="ctr"/>
            <a:r>
              <a:rPr lang="lt-LT" sz="4000" dirty="0" smtClean="0">
                <a:solidFill>
                  <a:schemeClr val="tx1"/>
                </a:solidFill>
                <a:latin typeface="Arial" panose="020B0604020202020204" pitchFamily="34" charset="0"/>
                <a:cs typeface="Arial" panose="020B0604020202020204" pitchFamily="34" charset="0"/>
              </a:rPr>
              <a:t>Iškovoti aukso medaliai</a:t>
            </a:r>
            <a:endParaRPr lang="en-US" sz="4000" dirty="0">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75286" y="2177065"/>
            <a:ext cx="8400763" cy="3880773"/>
          </a:xfrm>
        </p:spPr>
        <p:txBody>
          <a:bodyPr/>
          <a:lstStyle/>
          <a:p>
            <a:pPr marL="0" indent="0">
              <a:buNone/>
            </a:pPr>
            <a:r>
              <a:rPr lang="lt-LT" dirty="0" smtClean="0"/>
              <a:t>	</a:t>
            </a:r>
            <a:r>
              <a:rPr lang="lt-LT" sz="2000" dirty="0">
                <a:solidFill>
                  <a:schemeClr val="tx1"/>
                </a:solidFill>
                <a:latin typeface="Arial" panose="020B0604020202020204" pitchFamily="34" charset="0"/>
                <a:cs typeface="Arial" panose="020B0604020202020204" pitchFamily="34" charset="0"/>
              </a:rPr>
              <a:t>U</a:t>
            </a:r>
            <a:r>
              <a:rPr lang="lt-LT" sz="2000" dirty="0" smtClean="0">
                <a:solidFill>
                  <a:schemeClr val="tx1"/>
                </a:solidFill>
                <a:latin typeface="Arial" panose="020B0604020202020204" pitchFamily="34" charset="0"/>
                <a:cs typeface="Arial" panose="020B0604020202020204" pitchFamily="34" charset="0"/>
              </a:rPr>
              <a:t>. Boltas pasaulio čempionatuose iškovojo 12 </a:t>
            </a:r>
            <a:r>
              <a:rPr lang="lt-LT" sz="2000" dirty="0">
                <a:solidFill>
                  <a:schemeClr val="tx1"/>
                </a:solidFill>
                <a:latin typeface="Arial" panose="020B0604020202020204" pitchFamily="34" charset="0"/>
                <a:cs typeface="Arial" panose="020B0604020202020204" pitchFamily="34" charset="0"/>
              </a:rPr>
              <a:t>aukso </a:t>
            </a:r>
            <a:r>
              <a:rPr lang="lt-LT" sz="2000" dirty="0" smtClean="0">
                <a:solidFill>
                  <a:schemeClr val="tx1"/>
                </a:solidFill>
                <a:latin typeface="Arial" panose="020B0604020202020204" pitchFamily="34" charset="0"/>
                <a:cs typeface="Arial" panose="020B0604020202020204" pitchFamily="34" charset="0"/>
              </a:rPr>
              <a:t>medalių. </a:t>
            </a:r>
            <a:r>
              <a:rPr lang="lt-LT" sz="2000" dirty="0">
                <a:solidFill>
                  <a:schemeClr val="tx1"/>
                </a:solidFill>
                <a:latin typeface="Arial" panose="020B0604020202020204" pitchFamily="34" charset="0"/>
                <a:cs typeface="Arial" panose="020B0604020202020204" pitchFamily="34" charset="0"/>
              </a:rPr>
              <a:t>Taip pat savo kolekcijoje jamaikietis turi ir 8 olimpinius aukso medalius. </a:t>
            </a:r>
            <a:r>
              <a:rPr lang="lt-LT" sz="2000" dirty="0">
                <a:solidFill>
                  <a:schemeClr val="tx1"/>
                </a:solidFill>
                <a:latin typeface="Arial" panose="020B0604020202020204" pitchFamily="34" charset="0"/>
                <a:cs typeface="Arial" panose="020B0604020202020204" pitchFamily="34" charset="0"/>
              </a:rPr>
              <a:t/>
            </a:r>
            <a:br>
              <a:rPr lang="lt-LT" sz="2000" dirty="0">
                <a:solidFill>
                  <a:schemeClr val="tx1"/>
                </a:solidFill>
                <a:latin typeface="Arial" panose="020B0604020202020204" pitchFamily="34" charset="0"/>
                <a:cs typeface="Arial" panose="020B0604020202020204" pitchFamily="34" charset="0"/>
              </a:rPr>
            </a:br>
            <a:r>
              <a:rPr lang="lt-LT" sz="2000" dirty="0">
                <a:solidFill>
                  <a:schemeClr val="tx1"/>
                </a:solidFill>
                <a:latin typeface="Arial" panose="020B0604020202020204" pitchFamily="34" charset="0"/>
                <a:cs typeface="Arial" panose="020B0604020202020204" pitchFamily="34" charset="0"/>
              </a:rPr>
              <a:t/>
            </a:r>
            <a:br>
              <a:rPr lang="lt-LT" sz="2000" dirty="0">
                <a:solidFill>
                  <a:schemeClr val="tx1"/>
                </a:solidFill>
                <a:latin typeface="Arial" panose="020B0604020202020204" pitchFamily="34" charset="0"/>
                <a:cs typeface="Arial" panose="020B0604020202020204" pitchFamily="34" charset="0"/>
              </a:rPr>
            </a:br>
            <a:endParaRPr lang="en-US" sz="2000"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695833" y="3280976"/>
            <a:ext cx="5138351" cy="3211469"/>
          </a:xfrm>
          <a:prstGeom prst="round2DiagRect">
            <a:avLst>
              <a:gd name="adj1" fmla="val 16667"/>
              <a:gd name="adj2" fmla="val 0"/>
            </a:avLst>
          </a:prstGeom>
          <a:ln w="88900" cap="sq">
            <a:solidFill>
              <a:srgbClr val="FFFF00"/>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1592586"/>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70" y="304800"/>
            <a:ext cx="8596668" cy="1320800"/>
          </a:xfrm>
        </p:spPr>
        <p:txBody>
          <a:bodyPr>
            <a:normAutofit/>
          </a:bodyPr>
          <a:lstStyle/>
          <a:p>
            <a:pPr algn="ctr"/>
            <a:r>
              <a:rPr lang="lt-LT" sz="4000" dirty="0" smtClean="0">
                <a:solidFill>
                  <a:schemeClr val="tx1"/>
                </a:solidFill>
                <a:latin typeface="Arial" panose="020B0604020202020204" pitchFamily="34" charset="0"/>
                <a:cs typeface="Arial" panose="020B0604020202020204" pitchFamily="34" charset="0"/>
              </a:rPr>
              <a:t>Išvados</a:t>
            </a:r>
            <a:endParaRPr lang="en-US" sz="4000" dirty="0">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74770" y="1180286"/>
            <a:ext cx="8170376" cy="3880773"/>
          </a:xfrm>
        </p:spPr>
        <p:txBody>
          <a:bodyPr/>
          <a:lstStyle/>
          <a:p>
            <a:pPr marL="0" indent="0" algn="just">
              <a:buNone/>
            </a:pPr>
            <a:r>
              <a:rPr lang="lt-LT" dirty="0" smtClean="0"/>
              <a:t>	</a:t>
            </a:r>
            <a:r>
              <a:rPr lang="lt-LT" dirty="0" smtClean="0">
                <a:latin typeface="Arial" panose="020B0604020202020204" pitchFamily="34" charset="0"/>
                <a:cs typeface="Arial" panose="020B0604020202020204" pitchFamily="34" charset="0"/>
              </a:rPr>
              <a:t>Usainas Boltas – 20 aukso medalių savininkas, kuris nors ir nelaimėjo 2017 m. 100 m. bėgime, tačiau dėl savo pasiekimų tapo visų laikų geriausiu sprinteriu.</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976824" y="2272866"/>
            <a:ext cx="6508150" cy="366367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2137527" y="6017211"/>
            <a:ext cx="6586344" cy="400110"/>
          </a:xfrm>
          <a:prstGeom prst="rect">
            <a:avLst/>
          </a:prstGeom>
          <a:noFill/>
        </p:spPr>
        <p:txBody>
          <a:bodyPr wrap="square" rtlCol="0">
            <a:spAutoFit/>
          </a:bodyPr>
          <a:lstStyle/>
          <a:p>
            <a:r>
              <a:rPr lang="lt-LT" sz="2000" dirty="0" smtClean="0">
                <a:latin typeface="Arial" panose="020B0604020202020204" pitchFamily="34" charset="0"/>
                <a:cs typeface="Arial" panose="020B0604020202020204" pitchFamily="34" charset="0"/>
              </a:rPr>
              <a:t>2017 m. čempionas </a:t>
            </a:r>
            <a:r>
              <a:rPr lang="lt-LT" sz="2000" dirty="0">
                <a:latin typeface="Arial" panose="020B0604020202020204" pitchFamily="34" charset="0"/>
                <a:cs typeface="Arial" panose="020B0604020202020204" pitchFamily="34" charset="0"/>
              </a:rPr>
              <a:t>J. Gatlinas klaupėsi prieš U. Boltą</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1662035"/>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117</TotalTime>
  <Words>78</Words>
  <Application>Microsoft Office PowerPoint</Application>
  <PresentationFormat>Widescreen</PresentationFormat>
  <Paragraphs>33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Trebuchet MS</vt:lpstr>
      <vt:lpstr>Wingdings</vt:lpstr>
      <vt:lpstr>Wingdings 3</vt:lpstr>
      <vt:lpstr>Facet</vt:lpstr>
      <vt:lpstr>Mano mėgiamiausias sportininkas - Usainas Boltas </vt:lpstr>
      <vt:lpstr>Turinys</vt:lpstr>
      <vt:lpstr>PowerPoint Presentation</vt:lpstr>
      <vt:lpstr>Jaunimo pasaulio čempionas</vt:lpstr>
      <vt:lpstr>Laimėjimai 2008 m.</vt:lpstr>
      <vt:lpstr>Laimėjimai 2009 m.</vt:lpstr>
      <vt:lpstr>Paskutinis 100 metrų bėgimas  </vt:lpstr>
      <vt:lpstr>Iškovoti aukso medaliai</vt:lpstr>
      <vt:lpstr>Išvados</vt:lpstr>
      <vt:lpstr>Šaltiniai</vt:lpstr>
      <vt:lpstr>Ačiū už dėmesį</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Mano mėgiamiausias sportininkas - Usainas Boltas</dc:title>
  <dc:creator>Windows User</dc:creator>
  <cp:lastModifiedBy>Windows User</cp:lastModifiedBy>
  <cp:revision>12</cp:revision>
  <dcterms:created xsi:type="dcterms:W3CDTF">2020-05-13T15:43:35Z</dcterms:created>
  <dcterms:modified xsi:type="dcterms:W3CDTF">2020-05-13T17:40:47Z</dcterms:modified>
</cp:coreProperties>
</file>